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ShowLst>
    <p:custShow name="Pokaz niestandardowy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</p:sldLst>
    </p:custShow>
  </p:custShow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bg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61" autoAdjust="0"/>
    <p:restoredTop sz="94660"/>
  </p:normalViewPr>
  <p:slideViewPr>
    <p:cSldViewPr>
      <p:cViewPr varScale="1">
        <p:scale>
          <a:sx n="84" d="100"/>
          <a:sy n="84" d="100"/>
        </p:scale>
        <p:origin x="-7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31473-CC8A-4B59-A49D-B37C04E7E81B}" type="datetimeFigureOut">
              <a:rPr lang="pl-PL" smtClean="0"/>
              <a:t>2011-05-19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43936-3F91-405D-9487-8EF991B8D6F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43936-3F91-405D-9487-8EF991B8D6F9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A52-2D7E-4AEC-8E59-6D2298D369ED}" type="datetime4">
              <a:rPr lang="pl-PL" smtClean="0"/>
              <a:t>19 maja 2011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358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C294-09D2-43C6-B23A-6AD763E3A3C6}" type="datetime4">
              <a:rPr lang="pl-PL" smtClean="0"/>
              <a:t>19 maja 2011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358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861F-9491-466E-9785-8B5736D2A2F4}" type="datetime4">
              <a:rPr lang="pl-PL" smtClean="0"/>
              <a:t>19 maja 2011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358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F98CC-D4F1-4610-BF12-89C3E98EA2EC}" type="datetime4">
              <a:rPr lang="pl-PL" smtClean="0"/>
              <a:t>19 maja 2011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358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5DF4-5894-4492-8F4E-012A87D88378}" type="datetime4">
              <a:rPr lang="pl-PL" smtClean="0"/>
              <a:t>19 maja 2011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358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9D87-B256-4493-A559-9516B969C3F8}" type="datetime4">
              <a:rPr lang="pl-PL" smtClean="0"/>
              <a:t>19 maja 2011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358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3837-89C2-4C01-BDB0-FDB43B014252}" type="datetime4">
              <a:rPr lang="pl-PL" smtClean="0"/>
              <a:t>19 maja 2011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358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3C9A-3703-4054-AF6A-AEEAC01F765A}" type="datetime4">
              <a:rPr lang="pl-PL" smtClean="0"/>
              <a:t>19 maja 2011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358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0047-7FFC-4372-BE9F-696DCD65E491}" type="datetime4">
              <a:rPr lang="pl-PL" smtClean="0"/>
              <a:t>19 maja 2011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358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5F6AC-2366-4224-A1EE-808653F177B4}" type="datetime4">
              <a:rPr lang="pl-PL" smtClean="0"/>
              <a:t>19 maja 2011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358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78F2-B9C9-42C5-B633-0A5C3423433D}" type="datetime4">
              <a:rPr lang="pl-PL" smtClean="0"/>
              <a:t>19 maja 2011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358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B2B43-E59B-42F2-9E35-B88F8DB57BB3}" type="datetime4">
              <a:rPr lang="pl-PL" smtClean="0"/>
              <a:t>19 maja 2011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E1DC-8A56-423D-8370-A08D17E436D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 advTm="10358">
    <p:fad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F:\Maria%20Sk&#322;odowska-Curie\Ludwig%20van%20Beethoven%20-Sonata%20Ksi--ycowa%20%20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blisci.pl/nagroda-nobla-w-dziedzinie-chemii/1911-maria-curie-sklodowska.html" TargetMode="External"/><Relationship Id="rId2" Type="http://schemas.openxmlformats.org/officeDocument/2006/relationships/hyperlink" Target="http://docs8.chomikuj.pl/476536939,0,0,MARIA-SK%C5%81ODOWSKA-CURIE%281%29.doc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ojecytaty.pl/autorzy/m/maria-sklodowska-curie/1.html" TargetMode="External"/><Relationship Id="rId5" Type="http://schemas.openxmlformats.org/officeDocument/2006/relationships/hyperlink" Target="http://www.sciaga.pl/tekst/32542-33-marie_curie_sklodowska_biografia" TargetMode="External"/><Relationship Id="rId4" Type="http://schemas.openxmlformats.org/officeDocument/2006/relationships/hyperlink" Target="http://www.agcia.yoyo.pl/curie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2564904"/>
            <a:ext cx="6984776" cy="2160240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latin typeface="Constantia" pitchFamily="18" charset="0"/>
              </a:rPr>
              <a:t>Maria Skłodowska-Curie</a:t>
            </a:r>
            <a:endParaRPr lang="pl-PL" sz="6000" b="1" dirty="0">
              <a:latin typeface="Constanti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27784" y="548680"/>
            <a:ext cx="6400800" cy="175260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1"/>
                </a:solidFill>
                <a:latin typeface="Cataneo BT" pitchFamily="66" charset="0"/>
              </a:rPr>
              <a:t>„Trzeba mieć wytrwałość i wiarę w siebie. Trzeba wierzyć, że człowiek jest do czegoś zdolny i osiągnąć to za wszelką cenę.”</a:t>
            </a:r>
            <a:endParaRPr lang="pl-PL" sz="2800" dirty="0">
              <a:solidFill>
                <a:schemeClr val="tx1"/>
              </a:solidFill>
              <a:latin typeface="Cataneo BT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292080" y="5301208"/>
            <a:ext cx="352551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+mj-lt"/>
              </a:rPr>
              <a:t>Prezentację wykonała: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Patrycja Karolina Żurawska</a:t>
            </a:r>
            <a:br>
              <a:rPr lang="pl-PL" dirty="0" smtClean="0"/>
            </a:br>
            <a:r>
              <a:rPr lang="pl-PL" dirty="0" smtClean="0"/>
              <a:t>Klasa: III ”b” </a:t>
            </a:r>
            <a:r>
              <a:rPr lang="pl-PL" dirty="0" err="1" smtClean="0"/>
              <a:t>gim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Gimnazjum Grzegorzew</a:t>
            </a:r>
            <a:endParaRPr lang="pl-PL" dirty="0"/>
          </a:p>
        </p:txBody>
      </p:sp>
      <p:pic>
        <p:nvPicPr>
          <p:cNvPr id="7" name="Ludwig van Beethoven -Sonata Ksi--ycowa 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288000" cy="28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1000" numSld="15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02832" cy="1162050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Constantia" pitchFamily="18" charset="0"/>
              </a:rPr>
              <a:t>Tragiczna śmierć Piotra Curie </a:t>
            </a:r>
            <a:endParaRPr lang="pl-PL" sz="3600" dirty="0">
              <a:latin typeface="Constantia" pitchFamily="18" charset="0"/>
            </a:endParaRPr>
          </a:p>
        </p:txBody>
      </p:sp>
      <p:pic>
        <p:nvPicPr>
          <p:cNvPr id="5" name="Picture 9" descr="Bez tytułu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42686"/>
            <a:ext cx="3096344" cy="3868674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7544" y="1556792"/>
            <a:ext cx="4608512" cy="4752528"/>
          </a:xfrm>
        </p:spPr>
        <p:txBody>
          <a:bodyPr>
            <a:normAutofit/>
          </a:bodyPr>
          <a:lstStyle/>
          <a:p>
            <a:r>
              <a:rPr lang="pl-PL" sz="1800" dirty="0" smtClean="0"/>
              <a:t>19 kwietnia 1906 roku Maria straciła swojego męża, towarzysza pracy oraz ojca dla Ewy i Ireny.</a:t>
            </a:r>
            <a:br>
              <a:rPr lang="pl-PL" sz="1800" dirty="0" smtClean="0"/>
            </a:br>
            <a:r>
              <a:rPr lang="pl-PL" sz="1800" dirty="0" smtClean="0"/>
              <a:t>Piotr Curie zginął śmiercią tragiczną. Został przejechany przez konny wóz ciężarowy podczas przechodzenia przez ulicę we Francji. </a:t>
            </a:r>
            <a:endParaRPr lang="pl-PL" sz="1800" dirty="0"/>
          </a:p>
        </p:txBody>
      </p:sp>
      <p:sp>
        <p:nvSpPr>
          <p:cNvPr id="7" name="Prostokąt 6"/>
          <p:cNvSpPr/>
          <p:nvPr/>
        </p:nvSpPr>
        <p:spPr>
          <a:xfrm>
            <a:off x="1907704" y="44371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i="1" dirty="0" smtClean="0">
                <a:latin typeface="Cataneo BT" pitchFamily="66" charset="0"/>
              </a:rPr>
              <a:t>Spieszmy się kochać ludzi tak szybko odchodzą </a:t>
            </a:r>
            <a:br>
              <a:rPr lang="pl-PL" i="1" dirty="0" smtClean="0">
                <a:latin typeface="Cataneo BT" pitchFamily="66" charset="0"/>
              </a:rPr>
            </a:br>
            <a:r>
              <a:rPr lang="pl-PL" i="1" dirty="0" smtClean="0">
                <a:latin typeface="Cataneo BT" pitchFamily="66" charset="0"/>
              </a:rPr>
              <a:t>I ci co nie odchodzą nie zawsze powrócą </a:t>
            </a:r>
            <a:br>
              <a:rPr lang="pl-PL" i="1" dirty="0" smtClean="0">
                <a:latin typeface="Cataneo BT" pitchFamily="66" charset="0"/>
              </a:rPr>
            </a:br>
            <a:r>
              <a:rPr lang="pl-PL" i="1" dirty="0" smtClean="0">
                <a:latin typeface="Cataneo BT" pitchFamily="66" charset="0"/>
              </a:rPr>
              <a:t>I nigdy nie wiadomo mówiąc o miłości </a:t>
            </a:r>
            <a:br>
              <a:rPr lang="pl-PL" i="1" dirty="0" smtClean="0">
                <a:latin typeface="Cataneo BT" pitchFamily="66" charset="0"/>
              </a:rPr>
            </a:br>
            <a:r>
              <a:rPr lang="pl-PL" i="1" dirty="0" smtClean="0">
                <a:latin typeface="Cataneo BT" pitchFamily="66" charset="0"/>
              </a:rPr>
              <a:t>Czy pierwsza jest ostatnią </a:t>
            </a:r>
            <a:br>
              <a:rPr lang="pl-PL" i="1" dirty="0" smtClean="0">
                <a:latin typeface="Cataneo BT" pitchFamily="66" charset="0"/>
              </a:rPr>
            </a:br>
            <a:r>
              <a:rPr lang="pl-PL" i="1" dirty="0" smtClean="0">
                <a:latin typeface="Cataneo BT" pitchFamily="66" charset="0"/>
              </a:rPr>
              <a:t>Czy ostatnia pierwszą. </a:t>
            </a:r>
            <a:r>
              <a:rPr lang="pl-PL" i="1" dirty="0" smtClean="0">
                <a:latin typeface="Cataneo BT" pitchFamily="66" charset="0"/>
              </a:rPr>
              <a:t/>
            </a:r>
            <a:br>
              <a:rPr lang="pl-PL" i="1" dirty="0" smtClean="0">
                <a:latin typeface="Cataneo BT" pitchFamily="66" charset="0"/>
              </a:rPr>
            </a:br>
            <a:r>
              <a:rPr lang="pl-PL" i="1" dirty="0" smtClean="0">
                <a:latin typeface="Cataneo BT" pitchFamily="66" charset="0"/>
              </a:rPr>
              <a:t>                          </a:t>
            </a:r>
            <a:br>
              <a:rPr lang="pl-PL" i="1" dirty="0" smtClean="0">
                <a:latin typeface="Cataneo BT" pitchFamily="66" charset="0"/>
              </a:rPr>
            </a:br>
            <a:r>
              <a:rPr lang="pl-PL" i="1" dirty="0" smtClean="0">
                <a:latin typeface="Cataneo BT" pitchFamily="66" charset="0"/>
              </a:rPr>
              <a:t>                              </a:t>
            </a:r>
            <a:r>
              <a:rPr lang="pl-PL" sz="1600" i="1" dirty="0" smtClean="0">
                <a:latin typeface="Constantia" pitchFamily="18" charset="0"/>
              </a:rPr>
              <a:t>Jan Twardowski</a:t>
            </a:r>
            <a:endParaRPr lang="pl-PL" i="1" dirty="0">
              <a:latin typeface="Constantia" pitchFamily="18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F579-7DBA-4C11-AEAC-448FF2B17D6F}" type="datetime4">
              <a:rPr lang="pl-PL" smtClean="0"/>
              <a:t>19 maja 2011</a:t>
            </a:fld>
            <a:endParaRPr lang="pl-PL"/>
          </a:p>
        </p:txBody>
      </p:sp>
    </p:spTree>
    <p:custDataLst>
      <p:tags r:id="rId1"/>
    </p:custData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5554960" cy="1162050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Constantia" pitchFamily="18" charset="0"/>
              </a:rPr>
              <a:t>Czasy I wojny światowej</a:t>
            </a:r>
            <a:br>
              <a:rPr lang="pl-PL" sz="3600" dirty="0" smtClean="0">
                <a:latin typeface="Constantia" pitchFamily="18" charset="0"/>
              </a:rPr>
            </a:br>
            <a:r>
              <a:rPr lang="pl-PL" sz="3600" dirty="0" smtClean="0">
                <a:latin typeface="Constantia" pitchFamily="18" charset="0"/>
              </a:rPr>
              <a:t> </a:t>
            </a:r>
            <a:endParaRPr lang="pl-PL" sz="3600" dirty="0">
              <a:latin typeface="Constantia" pitchFamily="18" charset="0"/>
            </a:endParaRPr>
          </a:p>
        </p:txBody>
      </p:sp>
      <p:pic>
        <p:nvPicPr>
          <p:cNvPr id="5" name="Picture 4" descr="służba radiologicz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 bwMode="auto">
          <a:xfrm>
            <a:off x="4644008" y="2852936"/>
            <a:ext cx="3888432" cy="3726413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1196752"/>
            <a:ext cx="4978896" cy="4586187"/>
          </a:xfrm>
        </p:spPr>
        <p:txBody>
          <a:bodyPr>
            <a:normAutofit/>
          </a:bodyPr>
          <a:lstStyle/>
          <a:p>
            <a:r>
              <a:rPr lang="pl-PL" sz="2000" dirty="0" smtClean="0"/>
              <a:t>1914 rok, jest czasem wojny w którym Maria była szefem wojskowej medycznej komórki, w którym zajmowała się organizowaniem polowych stacji rentgenograficznych. Z własnej inicjatywy zdobyła 20 samochodów oraz organizowała ruchome. </a:t>
            </a:r>
            <a:endParaRPr lang="pl-PL" sz="20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66A5-8CE6-4841-8CFC-D7F02E51E848}" type="datetime4">
              <a:rPr lang="pl-PL" smtClean="0"/>
              <a:t>19 maja 2011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762872" cy="1162050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Constantia" pitchFamily="18" charset="0"/>
              </a:rPr>
              <a:t>Śmierć wielkiej Polki</a:t>
            </a:r>
            <a:br>
              <a:rPr lang="pl-PL" sz="3600" dirty="0" smtClean="0">
                <a:latin typeface="Constantia" pitchFamily="18" charset="0"/>
              </a:rPr>
            </a:br>
            <a:r>
              <a:rPr lang="pl-PL" sz="3600" dirty="0" smtClean="0">
                <a:latin typeface="Constantia" pitchFamily="18" charset="0"/>
              </a:rPr>
              <a:t> </a:t>
            </a:r>
            <a:endParaRPr lang="pl-PL" sz="3600" dirty="0">
              <a:latin typeface="Constantia" pitchFamily="18" charset="0"/>
            </a:endParaRPr>
          </a:p>
        </p:txBody>
      </p:sp>
      <p:pic>
        <p:nvPicPr>
          <p:cNvPr id="8" name="Symbol zastępczy zawartości 7" descr="Maria-Skłodowska-Cur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260648"/>
            <a:ext cx="2808312" cy="4174024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3898776" cy="4691063"/>
          </a:xfrm>
        </p:spPr>
        <p:txBody>
          <a:bodyPr>
            <a:normAutofit/>
          </a:bodyPr>
          <a:lstStyle/>
          <a:p>
            <a:r>
              <a:rPr lang="pl-PL" sz="1600" dirty="0" smtClean="0"/>
              <a:t>4 lipca </a:t>
            </a:r>
            <a:r>
              <a:rPr lang="pl-PL" sz="1600" dirty="0" smtClean="0"/>
              <a:t>1934 roku o godzinie 4.00 rano Maria Skłodowska-Curie zmarła w Sabaudii. Wielka polka w dziedzinie fizyki i chemii zakończyła swój żywot. Zmarła z powodu choroby krwi związanej z radem, na białaczkę. Żyła 67 lat. Pochowano ją obok swojego męża w </a:t>
            </a:r>
            <a:r>
              <a:rPr lang="pl-PL" sz="1600" dirty="0" err="1" smtClean="0"/>
              <a:t>Sceaux</a:t>
            </a:r>
            <a:r>
              <a:rPr lang="pl-PL" sz="1600" dirty="0" smtClean="0"/>
              <a:t>. Brat Józef </a:t>
            </a:r>
            <a:r>
              <a:rPr lang="pl-PL" sz="1600" dirty="0" err="1" smtClean="0"/>
              <a:t>wrza</a:t>
            </a:r>
            <a:r>
              <a:rPr lang="pl-PL" sz="1600" dirty="0" smtClean="0"/>
              <a:t> z siostrą Bronisławą wrzucili do grobu garść polskiej ziemi. Zostawiła po sobie dwa dzieła naukowe poświęcone promieniotwórczości. </a:t>
            </a:r>
            <a:r>
              <a:rPr lang="pl-PL" sz="1600" dirty="0" smtClean="0"/>
              <a:t>Córka Irena dostała kondolencje od Prezydenta RP Ignacego Mościckiego. </a:t>
            </a:r>
            <a:endParaRPr lang="pl-PL" sz="1600" dirty="0"/>
          </a:p>
        </p:txBody>
      </p:sp>
      <p:sp>
        <p:nvSpPr>
          <p:cNvPr id="5" name="Prostokąt 4"/>
          <p:cNvSpPr/>
          <p:nvPr/>
        </p:nvSpPr>
        <p:spPr>
          <a:xfrm>
            <a:off x="1475656" y="4395787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latin typeface="Constantia" pitchFamily="18" charset="0"/>
              </a:rPr>
              <a:t>Prezydent RP Ignacy Mościcki po Jej śmierci powiedział: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pl-PL" sz="2000" i="1" dirty="0" smtClean="0">
                <a:latin typeface="Cataneo BT" pitchFamily="66" charset="0"/>
              </a:rPr>
              <a:t>„Polska traci w śp. Pani Curie-Skłodowskiej nie tylko uczoną, ale i wielką obywatelkę, zawsze przez całe życie czujnie stojącą na straży interesów swojego narodu".</a:t>
            </a:r>
            <a:br>
              <a:rPr lang="pl-PL" sz="2000" i="1" dirty="0" smtClean="0">
                <a:latin typeface="Cataneo BT" pitchFamily="66" charset="0"/>
              </a:rPr>
            </a:br>
            <a:endParaRPr lang="pl-PL" sz="2000" i="1" dirty="0">
              <a:latin typeface="Cataneo BT" pitchFamily="66" charset="0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DD96-BC75-4639-BBE6-0AAE8140DFEC}" type="datetime4">
              <a:rPr lang="pl-PL" smtClean="0"/>
              <a:t>19 maja 2011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402832" cy="1162050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Constantia" pitchFamily="18" charset="0"/>
              </a:rPr>
              <a:t>Freta </a:t>
            </a:r>
            <a:r>
              <a:rPr lang="pl-PL" sz="3600" dirty="0" smtClean="0">
                <a:latin typeface="Constantia" pitchFamily="18" charset="0"/>
              </a:rPr>
              <a:t>16,Warszawa </a:t>
            </a:r>
            <a:br>
              <a:rPr lang="pl-PL" sz="3600" dirty="0" smtClean="0">
                <a:latin typeface="Constantia" pitchFamily="18" charset="0"/>
              </a:rPr>
            </a:br>
            <a:endParaRPr lang="pl-PL" sz="3600" dirty="0">
              <a:latin typeface="Constantia" pitchFamily="18" charset="0"/>
            </a:endParaRPr>
          </a:p>
        </p:txBody>
      </p:sp>
      <p:pic>
        <p:nvPicPr>
          <p:cNvPr id="5" name="Symbol zastępczy zawartości 4" descr="m_bio_sklodowskiej_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476672"/>
            <a:ext cx="3842039" cy="3816425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5040560" cy="4680519"/>
          </a:xfrm>
        </p:spPr>
        <p:txBody>
          <a:bodyPr>
            <a:normAutofit/>
          </a:bodyPr>
          <a:lstStyle/>
          <a:p>
            <a:r>
              <a:rPr lang="pl-PL" sz="1600" dirty="0" smtClean="0"/>
              <a:t>Na ulicy Freta 16 w Warszawie mieści się muzeum Marii </a:t>
            </a:r>
            <a:r>
              <a:rPr lang="pl-PL" sz="1600" dirty="0" err="1" smtClean="0"/>
              <a:t>Skłodowskaiej-Curie</a:t>
            </a:r>
            <a:r>
              <a:rPr lang="pl-PL" sz="1600" dirty="0" smtClean="0"/>
              <a:t>. Muzeum mieści się w </a:t>
            </a:r>
            <a:r>
              <a:rPr lang="pl-PL" sz="1600" dirty="0" smtClean="0"/>
              <a:t>XVIII </a:t>
            </a:r>
            <a:r>
              <a:rPr lang="pl-PL" sz="1600" dirty="0" smtClean="0"/>
              <a:t>wiekowej kamienicy, gdzie w roku 1867 przeszła na świat. </a:t>
            </a:r>
            <a:br>
              <a:rPr lang="pl-PL" sz="1600" dirty="0" smtClean="0"/>
            </a:br>
            <a:r>
              <a:rPr lang="pl-PL" sz="1600" dirty="0" smtClean="0"/>
              <a:t>Muzeum zostało otwarte w setną rocznicę jej urodzin. Znajdują się tam cztery sale poświęcone biografii wielkiej uczonej. </a:t>
            </a:r>
            <a:br>
              <a:rPr lang="pl-PL" sz="1600" dirty="0" smtClean="0"/>
            </a:br>
            <a:r>
              <a:rPr lang="pl-PL" sz="1600" dirty="0" smtClean="0"/>
              <a:t>W muzeum mieści się również </a:t>
            </a:r>
            <a:r>
              <a:rPr lang="pl-PL" sz="1600" dirty="0" smtClean="0"/>
              <a:t>siedziba Zarządu Głównego Polskiego Towarzystwa </a:t>
            </a:r>
            <a:r>
              <a:rPr lang="pl-PL" sz="1600" dirty="0" smtClean="0"/>
              <a:t>Chemicznego.</a:t>
            </a:r>
            <a:endParaRPr lang="pl-PL" sz="1600" dirty="0"/>
          </a:p>
        </p:txBody>
      </p:sp>
      <p:pic>
        <p:nvPicPr>
          <p:cNvPr id="23554" name="Picture 2" descr="C:\Users\Pati\Desktop\Maria Skłodowska-Curie\muzeummar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01008"/>
            <a:ext cx="4202832" cy="3156794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AA33-8E47-43A7-99F1-FAE7C8E7179D}" type="datetime4">
              <a:rPr lang="pl-PL" smtClean="0"/>
              <a:t>19 maja 2011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131024" cy="1162050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Constantia" pitchFamily="18" charset="0"/>
              </a:rPr>
              <a:t>Cytaty wielkiej uczonej</a:t>
            </a:r>
            <a:br>
              <a:rPr lang="pl-PL" sz="3600" dirty="0" smtClean="0">
                <a:latin typeface="Constantia" pitchFamily="18" charset="0"/>
              </a:rPr>
            </a:br>
            <a:r>
              <a:rPr lang="pl-PL" sz="3600" dirty="0" smtClean="0">
                <a:latin typeface="Constantia" pitchFamily="18" charset="0"/>
              </a:rPr>
              <a:t> </a:t>
            </a:r>
            <a:endParaRPr lang="pl-PL" sz="3600" dirty="0">
              <a:latin typeface="Constantia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91680" y="1052736"/>
            <a:ext cx="4464496" cy="1584175"/>
          </a:xfrm>
        </p:spPr>
        <p:txBody>
          <a:bodyPr>
            <a:normAutofit/>
          </a:bodyPr>
          <a:lstStyle/>
          <a:p>
            <a:r>
              <a:rPr lang="pl-PL" sz="1800" i="1" dirty="0" smtClean="0">
                <a:latin typeface="Cataneo BT" pitchFamily="66" charset="0"/>
              </a:rPr>
              <a:t>„Czasami </a:t>
            </a:r>
            <a:r>
              <a:rPr lang="pl-PL" sz="1800" i="1" dirty="0" smtClean="0">
                <a:latin typeface="Cataneo BT" pitchFamily="66" charset="0"/>
              </a:rPr>
              <a:t>wydaje mi się, że praca dzieci w szkole dzisiejszej jest tak nadmierna, że lepiej dzieci potopić, niż uczyć w tych szkołach</a:t>
            </a:r>
            <a:r>
              <a:rPr lang="pl-PL" sz="1800" i="1" dirty="0" smtClean="0">
                <a:latin typeface="Cataneo BT" pitchFamily="66" charset="0"/>
              </a:rPr>
              <a:t>.” </a:t>
            </a:r>
            <a:endParaRPr lang="pl-PL" sz="1800" i="1" dirty="0" smtClean="0">
              <a:latin typeface="Cataneo BT" pitchFamily="66" charset="0"/>
            </a:endParaRPr>
          </a:p>
          <a:p>
            <a:r>
              <a:rPr lang="pl-PL" sz="1800" i="1" dirty="0" smtClean="0">
                <a:latin typeface="Cataneo BT" pitchFamily="66" charset="0"/>
              </a:rPr>
              <a:t>                                            </a:t>
            </a:r>
          </a:p>
          <a:p>
            <a:r>
              <a:rPr lang="pl-PL" sz="1600" dirty="0" smtClean="0">
                <a:latin typeface="Constantia" pitchFamily="18" charset="0"/>
              </a:rPr>
              <a:t> </a:t>
            </a:r>
            <a:r>
              <a:rPr lang="pl-PL" sz="1600" dirty="0" smtClean="0">
                <a:latin typeface="Constantia" pitchFamily="18" charset="0"/>
              </a:rPr>
              <a:t>                                 Maria </a:t>
            </a:r>
            <a:r>
              <a:rPr lang="pl-PL" sz="1600" dirty="0" smtClean="0">
                <a:latin typeface="Constantia" pitchFamily="18" charset="0"/>
              </a:rPr>
              <a:t>Skłodowska-Curie</a:t>
            </a:r>
            <a:endParaRPr lang="pl-PL" sz="1600" dirty="0">
              <a:latin typeface="Constantia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355976" y="3212976"/>
            <a:ext cx="43204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>
                <a:latin typeface="Constantia" pitchFamily="18" charset="0"/>
              </a:rPr>
              <a:t>„Nie </a:t>
            </a:r>
            <a:r>
              <a:rPr lang="pl-PL" i="1" dirty="0" smtClean="0">
                <a:latin typeface="Constantia" pitchFamily="18" charset="0"/>
              </a:rPr>
              <a:t>można mieć nadziei na skierowanie świata ku lepszym drogom, o ile się jednostek nie skieruje ku lepszemu</a:t>
            </a:r>
            <a:r>
              <a:rPr lang="pl-PL" i="1" dirty="0" smtClean="0">
                <a:latin typeface="Constantia" pitchFamily="18" charset="0"/>
              </a:rPr>
              <a:t>.”</a:t>
            </a:r>
            <a:endParaRPr lang="pl-PL" i="1" dirty="0" smtClean="0">
              <a:latin typeface="Constantia" pitchFamily="18" charset="0"/>
            </a:endParaRP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sz="1600" dirty="0" smtClean="0">
                <a:latin typeface="Constantia" pitchFamily="18" charset="0"/>
              </a:rPr>
              <a:t>                                      Maria </a:t>
            </a:r>
            <a:r>
              <a:rPr lang="pl-PL" sz="1600" dirty="0" smtClean="0">
                <a:latin typeface="Constantia" pitchFamily="18" charset="0"/>
              </a:rPr>
              <a:t>Skłodowska-Curie</a:t>
            </a:r>
            <a:endParaRPr lang="pl-PL" sz="1600" dirty="0">
              <a:latin typeface="Constant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55776" y="4941168"/>
            <a:ext cx="40324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>
                <a:latin typeface="Cataneo BT" pitchFamily="66" charset="0"/>
              </a:rPr>
              <a:t>„Trzeba </a:t>
            </a:r>
            <a:r>
              <a:rPr lang="pl-PL" i="1" dirty="0" smtClean="0">
                <a:latin typeface="Cataneo BT" pitchFamily="66" charset="0"/>
              </a:rPr>
              <a:t>mieć wytrwałość i wiarę w siebie. Trzeba wierzyć, że człowiek jest do czegoś zdolny i osiągnąć to za wszelką cenę</a:t>
            </a:r>
            <a:r>
              <a:rPr lang="pl-PL" i="1" dirty="0" smtClean="0">
                <a:latin typeface="Cataneo BT" pitchFamily="66" charset="0"/>
              </a:rPr>
              <a:t>.”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sz="1600" dirty="0" smtClean="0">
                <a:latin typeface="Constantia" pitchFamily="18" charset="0"/>
              </a:rPr>
              <a:t>                        Maria </a:t>
            </a:r>
            <a:r>
              <a:rPr lang="pl-PL" sz="1600" dirty="0" smtClean="0">
                <a:latin typeface="Constantia" pitchFamily="18" charset="0"/>
              </a:rPr>
              <a:t>Skłodowska-Curie</a:t>
            </a:r>
            <a:endParaRPr lang="pl-PL" sz="1600" dirty="0">
              <a:latin typeface="Constantia" pitchFamily="18" charset="0"/>
            </a:endParaRPr>
          </a:p>
        </p:txBody>
      </p:sp>
      <p:pic>
        <p:nvPicPr>
          <p:cNvPr id="24578" name="Picture 2" descr="C:\Users\Pati\Desktop\Maria Skłodowska-Curie\article_max_f086030d5e882d709b703dc8bdb664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03436"/>
            <a:ext cx="2066901" cy="2919705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79" name="Picture 3" descr="C:\Users\Pati\Desktop\Maria Skłodowska-Curie\marie-pierre-cu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05" y="2564904"/>
            <a:ext cx="3089617" cy="2232248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91A4-BBA5-4F75-888D-2A0EA6B0393E}" type="datetime4">
              <a:rPr lang="pl-PL" smtClean="0"/>
              <a:t>19 maja 2011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6000" b="1" kern="10" dirty="0" smtClean="0">
                <a:ln w="9525">
                  <a:round/>
                  <a:headEnd/>
                  <a:tailEnd/>
                </a:ln>
                <a:latin typeface="Constantia" pitchFamily="18" charset="0"/>
              </a:rPr>
              <a:t>Bibliografia</a:t>
            </a:r>
            <a:r>
              <a:rPr lang="pl-PL" b="1" kern="10" dirty="0" smtClean="0">
                <a:ln w="9525">
                  <a:round/>
                  <a:headEnd/>
                  <a:tailEnd/>
                </a:ln>
                <a:latin typeface="Comic Sans MS"/>
              </a:rPr>
              <a:t/>
            </a:r>
            <a:br>
              <a:rPr lang="pl-PL" b="1" kern="10" dirty="0" smtClean="0">
                <a:ln w="9525">
                  <a:round/>
                  <a:headEnd/>
                  <a:tailEnd/>
                </a:ln>
                <a:latin typeface="Comic Sans MS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136904" cy="3865984"/>
          </a:xfrm>
        </p:spPr>
        <p:txBody>
          <a:bodyPr>
            <a:noAutofit/>
          </a:bodyPr>
          <a:lstStyle/>
          <a:p>
            <a:r>
              <a:rPr lang="pl-PL" sz="1600" dirty="0" smtClean="0">
                <a:solidFill>
                  <a:schemeClr val="tx1"/>
                </a:solidFill>
                <a:hlinkClick r:id="rId2"/>
              </a:rPr>
              <a:t>http://</a:t>
            </a:r>
            <a:r>
              <a:rPr lang="pl-PL" sz="1600" dirty="0" smtClean="0">
                <a:solidFill>
                  <a:schemeClr val="tx1"/>
                </a:solidFill>
                <a:hlinkClick r:id="rId2"/>
              </a:rPr>
              <a:t>docs8.chomikuj.pl/476536939,0,0,MARIA-SK%C5%81ODOWSKA-CURIE%281%29.doc</a:t>
            </a: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endParaRPr lang="pl-PL" sz="1600" dirty="0" smtClean="0">
              <a:solidFill>
                <a:schemeClr val="tx1"/>
              </a:solidFill>
            </a:endParaRPr>
          </a:p>
          <a:p>
            <a:endParaRPr lang="pl-PL" sz="1600" dirty="0" smtClean="0">
              <a:solidFill>
                <a:schemeClr val="tx1"/>
              </a:solidFill>
            </a:endParaRPr>
          </a:p>
          <a:p>
            <a:r>
              <a:rPr lang="pl-PL" sz="16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pl-PL" sz="1600" dirty="0" smtClean="0">
                <a:solidFill>
                  <a:schemeClr val="tx1"/>
                </a:solidFill>
                <a:hlinkClick r:id="rId3"/>
              </a:rPr>
              <a:t>://</a:t>
            </a:r>
            <a:r>
              <a:rPr lang="pl-PL" sz="1600" dirty="0" smtClean="0">
                <a:solidFill>
                  <a:schemeClr val="tx1"/>
                </a:solidFill>
                <a:hlinkClick r:id="rId3"/>
              </a:rPr>
              <a:t>www.noblisci.pl/nagroda-nobla-w-dziedzinie-chemii/1911-maria-curie-sklodowska.html</a:t>
            </a:r>
            <a:endParaRPr lang="pl-PL" sz="1600" dirty="0" smtClean="0">
              <a:solidFill>
                <a:schemeClr val="tx1"/>
              </a:solidFill>
            </a:endParaRPr>
          </a:p>
          <a:p>
            <a:endParaRPr lang="pl-PL" sz="1600" dirty="0" smtClean="0">
              <a:solidFill>
                <a:schemeClr val="tx1"/>
              </a:solidFill>
            </a:endParaRPr>
          </a:p>
          <a:p>
            <a:endParaRPr lang="pl-PL" sz="1600" dirty="0" smtClean="0">
              <a:solidFill>
                <a:schemeClr val="tx1"/>
              </a:solidFill>
            </a:endParaRPr>
          </a:p>
          <a:p>
            <a:r>
              <a:rPr lang="pl-PL" sz="1600" dirty="0" smtClean="0">
                <a:solidFill>
                  <a:schemeClr val="tx1"/>
                </a:solidFill>
                <a:hlinkClick r:id="rId4"/>
              </a:rPr>
              <a:t>http://</a:t>
            </a:r>
            <a:r>
              <a:rPr lang="pl-PL" sz="1600" dirty="0" smtClean="0">
                <a:solidFill>
                  <a:schemeClr val="tx1"/>
                </a:solidFill>
                <a:hlinkClick r:id="rId4"/>
              </a:rPr>
              <a:t>www.agcia.yoyo.pl/curie/index.html</a:t>
            </a: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endParaRPr lang="pl-PL" sz="1600" dirty="0" smtClean="0">
              <a:solidFill>
                <a:schemeClr val="tx1"/>
              </a:solidFill>
            </a:endParaRPr>
          </a:p>
          <a:p>
            <a:endParaRPr lang="pl-PL" sz="1600" dirty="0" smtClean="0">
              <a:solidFill>
                <a:schemeClr val="tx1"/>
              </a:solidFill>
            </a:endParaRPr>
          </a:p>
          <a:p>
            <a:r>
              <a:rPr lang="pl-PL" sz="1600" dirty="0" smtClean="0">
                <a:solidFill>
                  <a:schemeClr val="tx1"/>
                </a:solidFill>
                <a:hlinkClick r:id="rId5"/>
              </a:rPr>
              <a:t>http://</a:t>
            </a:r>
            <a:r>
              <a:rPr lang="pl-PL" sz="1600" dirty="0" smtClean="0">
                <a:solidFill>
                  <a:schemeClr val="tx1"/>
                </a:solidFill>
                <a:hlinkClick r:id="rId5"/>
              </a:rPr>
              <a:t>www.sciaga.pl/tekst/32542-33-marie_curie_sklodowska_biografia</a:t>
            </a: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endParaRPr lang="pl-PL" sz="1600" dirty="0" smtClean="0">
              <a:solidFill>
                <a:schemeClr val="tx1"/>
              </a:solidFill>
            </a:endParaRPr>
          </a:p>
          <a:p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  <a:hlinkClick r:id="rId6"/>
              </a:rPr>
              <a:t>http://</a:t>
            </a:r>
            <a:r>
              <a:rPr lang="pl-PL" sz="1600" dirty="0" smtClean="0">
                <a:solidFill>
                  <a:schemeClr val="tx1"/>
                </a:solidFill>
                <a:hlinkClick r:id="rId6"/>
              </a:rPr>
              <a:t>mojecytaty.pl/autorzy/m/maria-sklodowska-curie/1.html</a:t>
            </a:r>
            <a:endParaRPr lang="pl-PL" sz="1600" dirty="0" smtClean="0">
              <a:solidFill>
                <a:schemeClr val="tx1"/>
              </a:solidFill>
            </a:endParaRPr>
          </a:p>
          <a:p>
            <a:endParaRPr lang="pl-PL" sz="1600" dirty="0" smtClean="0"/>
          </a:p>
          <a:p>
            <a:endParaRPr lang="pl-PL" sz="1600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18856" cy="1162050"/>
          </a:xfrm>
        </p:spPr>
        <p:txBody>
          <a:bodyPr>
            <a:normAutofit/>
          </a:bodyPr>
          <a:lstStyle/>
          <a:p>
            <a:r>
              <a:rPr lang="pl-PL" sz="3600" dirty="0" smtClean="0">
                <a:latin typeface="Constantia" pitchFamily="18" charset="0"/>
              </a:rPr>
              <a:t>Troszkę na jej temat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7" name="Symbol zastępczy zawartości 6" descr="sklodowska-cur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88640"/>
            <a:ext cx="3419475" cy="4424119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050904" cy="4691063"/>
          </a:xfrm>
        </p:spPr>
        <p:txBody>
          <a:bodyPr>
            <a:noAutofit/>
          </a:bodyPr>
          <a:lstStyle/>
          <a:p>
            <a:r>
              <a:rPr lang="pl-PL" sz="1600" dirty="0" smtClean="0"/>
              <a:t>Maria </a:t>
            </a:r>
            <a:r>
              <a:rPr lang="pl-PL" sz="1600" dirty="0"/>
              <a:t>Skłodowska-Curie </a:t>
            </a:r>
            <a:r>
              <a:rPr lang="pl-PL" sz="1600" dirty="0" smtClean="0"/>
              <a:t>urodziła się </a:t>
            </a:r>
            <a:r>
              <a:rPr lang="pl-PL" sz="1600" dirty="0"/>
              <a:t>7 listopada 1867 r. w Warszawie </a:t>
            </a:r>
            <a:r>
              <a:rPr lang="pl-PL" sz="1600" dirty="0" smtClean="0"/>
              <a:t>. Była </a:t>
            </a:r>
            <a:r>
              <a:rPr lang="pl-PL" sz="1600" dirty="0"/>
              <a:t>światowej sławy </a:t>
            </a:r>
            <a:r>
              <a:rPr lang="pl-PL" sz="1600" dirty="0" smtClean="0"/>
              <a:t>uczoną </a:t>
            </a:r>
            <a:r>
              <a:rPr lang="pl-PL" sz="1600" dirty="0"/>
              <a:t>pochodzenia polskiego, większość </a:t>
            </a:r>
            <a:r>
              <a:rPr lang="pl-PL" sz="1600" dirty="0" smtClean="0"/>
              <a:t> swojego życia </a:t>
            </a:r>
            <a:r>
              <a:rPr lang="pl-PL" sz="1600" dirty="0"/>
              <a:t>spędziła we Francji, tam </a:t>
            </a:r>
            <a:r>
              <a:rPr lang="pl-PL" sz="1600" dirty="0" smtClean="0"/>
              <a:t>również </a:t>
            </a:r>
            <a:r>
              <a:rPr lang="pl-PL" sz="1600" dirty="0"/>
              <a:t>rozwinęła swoją karierę naukową. Zajmowała się badaniami z zakresu fizyki i </a:t>
            </a:r>
            <a:r>
              <a:rPr lang="pl-PL" sz="1600" dirty="0" smtClean="0"/>
              <a:t>chemii.</a:t>
            </a:r>
            <a:br>
              <a:rPr lang="pl-PL" sz="1600" dirty="0" smtClean="0"/>
            </a:br>
            <a:r>
              <a:rPr lang="pl-PL" sz="1600" dirty="0" smtClean="0"/>
              <a:t>Do </a:t>
            </a:r>
            <a:r>
              <a:rPr lang="pl-PL" sz="1600" dirty="0"/>
              <a:t>jej </a:t>
            </a:r>
            <a:r>
              <a:rPr lang="pl-PL" sz="1600" dirty="0" smtClean="0"/>
              <a:t>największych z jej </a:t>
            </a:r>
            <a:r>
              <a:rPr lang="pl-PL" sz="1600" dirty="0"/>
              <a:t>dokonań </a:t>
            </a:r>
            <a:r>
              <a:rPr lang="pl-PL" sz="1600" dirty="0" smtClean="0"/>
              <a:t>należą: opracowanie </a:t>
            </a:r>
            <a:r>
              <a:rPr lang="pl-PL" sz="1600" dirty="0"/>
              <a:t>teorii promieniotwórczości, technik rozdzielania izotopów promieniotwórczych oraz odkrycie dwóch nowych pierwiastków: radu i polonu. Pod jej osobistym kierunkiem prowadzono też pierwsze w świecie badania nad leczeniem raka za pomocą promieniotwórczości. Była prekursorem nowej gałęzi chemii - radiochemii.</a:t>
            </a:r>
          </a:p>
          <a:p>
            <a:r>
              <a:rPr lang="pl-PL" sz="1600" dirty="0"/>
              <a:t> </a:t>
            </a:r>
            <a:r>
              <a:rPr lang="pl-PL" sz="1600" dirty="0" smtClean="0"/>
              <a:t>Dwukrotnie wyróżniona </a:t>
            </a:r>
            <a:r>
              <a:rPr lang="pl-PL" sz="1600" dirty="0"/>
              <a:t>Nagrodą Nobla </a:t>
            </a:r>
            <a:r>
              <a:rPr lang="pl-PL" sz="1600" dirty="0" smtClean="0"/>
              <a:t>za </a:t>
            </a:r>
            <a:r>
              <a:rPr lang="pl-PL" sz="1600" dirty="0"/>
              <a:t>osiągnięcia naukowe. Po raz pierwszy w roku 1903 z fizyki wraz z mężem Piotrem Curie za badania nad odkrytym przez Antoine Henri Becquerela zjawiskiem promieniotwórczości, </a:t>
            </a:r>
            <a:r>
              <a:rPr lang="pl-PL" sz="1600" dirty="0" smtClean="0"/>
              <a:t>a </a:t>
            </a:r>
            <a:r>
              <a:rPr lang="pl-PL" sz="1600" dirty="0"/>
              <a:t>drugi raz w roku 1911 z chemii za wydzielenie czystego radu. </a:t>
            </a:r>
            <a:r>
              <a:rPr lang="pl-PL" sz="1600" dirty="0" smtClean="0"/>
              <a:t>Do dziś </a:t>
            </a:r>
            <a:r>
              <a:rPr lang="pl-PL" sz="1600" dirty="0"/>
              <a:t>pozostaje jedyną kobietą, która tę nagrodę otrzymała dwukrotnie.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Maria Skłodowska-Curie </a:t>
            </a:r>
            <a:endParaRPr lang="pl-PL" dirty="0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6679-ED7F-44EA-A26F-8C39CD2B4CCE}" type="datetime4">
              <a:rPr lang="pl-PL" smtClean="0"/>
              <a:t>19 maja 2011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6203032" cy="851694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Constantia" pitchFamily="18" charset="0"/>
              </a:rPr>
              <a:t>Rodzina szlachecka uczonej</a:t>
            </a:r>
            <a:br>
              <a:rPr lang="pl-PL" sz="3600" dirty="0" smtClean="0">
                <a:latin typeface="Constantia" pitchFamily="18" charset="0"/>
              </a:rPr>
            </a:br>
            <a:endParaRPr lang="pl-PL" sz="3600" dirty="0"/>
          </a:p>
        </p:txBody>
      </p:sp>
      <p:pic>
        <p:nvPicPr>
          <p:cNvPr id="7" name="Picture 5" descr="Skłodowska z rodziną sep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42000" y="836712"/>
            <a:ext cx="3302000" cy="4191000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5400600" cy="4032448"/>
          </a:xfrm>
        </p:spPr>
        <p:txBody>
          <a:bodyPr>
            <a:normAutofit/>
          </a:bodyPr>
          <a:lstStyle/>
          <a:p>
            <a:r>
              <a:rPr lang="pl-PL" sz="1600" dirty="0"/>
              <a:t>Maria </a:t>
            </a:r>
            <a:r>
              <a:rPr lang="pl-PL" sz="1600" dirty="0" smtClean="0"/>
              <a:t>była piątym dzieckiem w rodzinie </a:t>
            </a:r>
            <a:r>
              <a:rPr lang="pl-PL" sz="1600" dirty="0"/>
              <a:t>nauczycielskiej, wywodzącej się z drobnej szlachty. Jej rodzina miała prawo do posługiwania się herbem Dołęga. Jej dziadek Józef Skłodowski był szanowanym lubelskim pedagogiem. </a:t>
            </a:r>
            <a:r>
              <a:rPr lang="pl-PL" sz="1600" dirty="0" smtClean="0"/>
              <a:t>Ojciec Władysław Skłodowski był nauczycielem fizyki oraz matematyki w męskim gimnazjum w Warszawie. Zmarł w 1902 roku. Jej matka Bronisława Boguska była przełożoną w najlepszej Warszawskiej szkole dla dziewcząt. Zmarła na gruźlicę w roku 1876. Młoda Maria miała czwórkę rodzeństwa. Jej siostra Zofia w wielu czternastu lat zmarła na tyfus panujący w Warszawie w 1876 roku. Siostra Helena nauczycielka i wizytatorka w Warszawskich szkołach. Brat Józef doktor medycyny, później ordynator w szpitalu „Dzieciątko Jesus” w Warszawie. Kolejna siostra Bronisława z czasem doktor medycyny. Współzałożycielka </a:t>
            </a:r>
            <a:r>
              <a:rPr lang="pl-PL" sz="1600" dirty="0" err="1" smtClean="0"/>
              <a:t>senatorium</a:t>
            </a:r>
            <a:r>
              <a:rPr lang="pl-PL" sz="1600" dirty="0" smtClean="0"/>
              <a:t> dla gruźlików z Zakopanem.</a:t>
            </a:r>
            <a:endParaRPr lang="pl-PL" sz="1600" dirty="0"/>
          </a:p>
        </p:txBody>
      </p:sp>
      <p:pic>
        <p:nvPicPr>
          <p:cNvPr id="8" name="Picture 7" descr="rodzeństwo Marii Cur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365104"/>
            <a:ext cx="2952328" cy="2366742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B96F-F2D5-4F92-9A28-2FCF29A1B139}" type="datetime4">
              <a:rPr lang="pl-PL" smtClean="0"/>
              <a:t>19 maja 2011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0744" cy="116205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latin typeface="Constantia" pitchFamily="18" charset="0"/>
              </a:rPr>
              <a:t>Pierre'a Curie</a:t>
            </a:r>
            <a:r>
              <a:rPr lang="pl-PL" sz="3600" b="1" dirty="0" smtClean="0">
                <a:latin typeface="Constantia" pitchFamily="18" charset="0"/>
              </a:rPr>
              <a:t/>
            </a:r>
            <a:br>
              <a:rPr lang="pl-PL" sz="3600" b="1" dirty="0" smtClean="0">
                <a:latin typeface="Constantia" pitchFamily="18" charset="0"/>
              </a:rPr>
            </a:br>
            <a:endParaRPr lang="pl-PL" sz="3600" b="1" dirty="0">
              <a:latin typeface="Constantia" pitchFamily="18" charset="0"/>
            </a:endParaRPr>
          </a:p>
        </p:txBody>
      </p:sp>
      <p:pic>
        <p:nvPicPr>
          <p:cNvPr id="6" name="Symbol zastępczy zawartości 5" descr="PIC_37-1867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188640"/>
            <a:ext cx="3034680" cy="4305256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5266928" cy="4691063"/>
          </a:xfrm>
        </p:spPr>
        <p:txBody>
          <a:bodyPr>
            <a:normAutofit/>
          </a:bodyPr>
          <a:lstStyle/>
          <a:p>
            <a:r>
              <a:rPr lang="pl-PL" sz="1600" dirty="0" smtClean="0"/>
              <a:t>W roku 1894  Maria poznała swojego przyszłego męża Pierre'a Curie. W tym czasie był on doktorantem w laboratorium Becquerela. Po zrobieniu doktoratu wyszła za niego za mąż W </a:t>
            </a:r>
            <a:r>
              <a:rPr lang="pl-PL" sz="1600" dirty="0" err="1" smtClean="0"/>
              <a:t>Sceaux</a:t>
            </a:r>
            <a:r>
              <a:rPr lang="pl-PL" sz="1600" dirty="0" smtClean="0"/>
              <a:t> pod Paryżem odbył się ciszy i skromny ślub w roku 1895. Dwa lata później urodziła się ich pierwsza córka </a:t>
            </a:r>
            <a:r>
              <a:rPr lang="pl-PL" sz="1600" dirty="0" err="1" smtClean="0"/>
              <a:t>Irène</a:t>
            </a:r>
            <a:r>
              <a:rPr lang="pl-PL" sz="1600" dirty="0" smtClean="0"/>
              <a:t>. Mąż Piotr zareklamował ją H. Becquerelowi, który zaproponował zrobienie doktoratu pod jego opieką. Otrzymała mało atrakcyjny i pracochłonny temat zbadania.</a:t>
            </a:r>
            <a:endParaRPr lang="pl-PL" sz="1600" dirty="0"/>
          </a:p>
        </p:txBody>
      </p:sp>
      <p:pic>
        <p:nvPicPr>
          <p:cNvPr id="1026" name="Picture 2" descr="C:\Users\Pati\Desktop\Maria Skłodowska-Curie\sklodowska_rodzina_4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01008"/>
            <a:ext cx="4221443" cy="3168352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045F-4FFD-48EE-9DDF-A26A8C2956AB}" type="datetime4">
              <a:rPr lang="pl-PL" smtClean="0"/>
              <a:t>19 maja 2011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38736" cy="1162050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Constantia" pitchFamily="18" charset="0"/>
              </a:rPr>
              <a:t>Praca naukowa</a:t>
            </a:r>
            <a:br>
              <a:rPr lang="pl-PL" sz="3600" dirty="0" smtClean="0">
                <a:latin typeface="Constantia" pitchFamily="18" charset="0"/>
              </a:rPr>
            </a:br>
            <a:endParaRPr lang="pl-PL" sz="3600" dirty="0">
              <a:latin typeface="Constantia" pitchFamily="18" charset="0"/>
            </a:endParaRPr>
          </a:p>
        </p:txBody>
      </p:sp>
      <p:pic>
        <p:nvPicPr>
          <p:cNvPr id="7" name="Symbol zastępczy zawartości 6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60647"/>
            <a:ext cx="3528392" cy="4768099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330824" cy="4691063"/>
          </a:xfrm>
        </p:spPr>
        <p:txBody>
          <a:bodyPr>
            <a:normAutofit/>
          </a:bodyPr>
          <a:lstStyle/>
          <a:p>
            <a:r>
              <a:rPr lang="pl-PL" sz="1600" dirty="0" smtClean="0"/>
              <a:t>Na początku Maria zajmowała się żmudną pracą, rozdzielania rudy uranowej na pojedyńcze związki chemiczne oraz poszukiwaniu związku powodującego jej wysoką radioaktywność. Po 4 latach badań odkryto polon, następnie dużo bardziej aktywnego radu. Zostało również wyjaśnione prawdopodobne przyczyny zjawiska radioaktywności i efektu rozpadu jąder atomów. </a:t>
            </a:r>
            <a:endParaRPr lang="pl-PL" sz="1600" dirty="0"/>
          </a:p>
        </p:txBody>
      </p:sp>
      <p:pic>
        <p:nvPicPr>
          <p:cNvPr id="2050" name="Picture 2" descr="C:\Users\Pati\Desktop\Maria Skłodowska-Curie\MARIA-CURIE-SKLODOW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73016"/>
            <a:ext cx="4064968" cy="3024336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89802-7CCF-45F9-AC7C-4A36DD3D26B4}" type="datetime4">
              <a:rPr lang="pl-PL" smtClean="0"/>
              <a:t>19 maja 2011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194920" cy="1162050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Constantia" pitchFamily="18" charset="0"/>
              </a:rPr>
              <a:t>Polon-wynalazek na cześć Polski  </a:t>
            </a:r>
            <a:br>
              <a:rPr lang="pl-PL" sz="3600" dirty="0" smtClean="0">
                <a:latin typeface="Constantia" pitchFamily="18" charset="0"/>
              </a:rPr>
            </a:br>
            <a:endParaRPr lang="pl-PL" sz="3600" dirty="0">
              <a:latin typeface="Constantia" pitchFamily="18" charset="0"/>
            </a:endParaRPr>
          </a:p>
        </p:txBody>
      </p:sp>
      <p:pic>
        <p:nvPicPr>
          <p:cNvPr id="8" name="Symbol zastępczy zawartości 7" descr="Chemist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548680"/>
            <a:ext cx="3312368" cy="3312368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7544" y="1124744"/>
            <a:ext cx="4536504" cy="4763071"/>
          </a:xfrm>
        </p:spPr>
        <p:txBody>
          <a:bodyPr>
            <a:noAutofit/>
          </a:bodyPr>
          <a:lstStyle/>
          <a:p>
            <a:r>
              <a:rPr lang="pl-PL" sz="1600" dirty="0" smtClean="0"/>
              <a:t>Polon jest to promieniotwórczy pierwiastek chemiczny VI głównej grupy układu okresowego. Jego liczba atomowa wynosi 84,a masa atomowa 208,98. Znanych jest 28 izotopów polonu. Najtrwalszy z nim ma 102 lat połowicznego rozpadu. Jego nazwa pochodzi od łacińskiej nazwy Polski. Jego kolor jest srebrzysty o żółtym odcieniu oraz metalicznym połysku. Jest dobrym przewodnikiem prądu. Tworzy dwie odmiany alotropowe. </a:t>
            </a:r>
            <a:br>
              <a:rPr lang="pl-PL" sz="1600" dirty="0" smtClean="0"/>
            </a:br>
            <a:r>
              <a:rPr lang="pl-PL" sz="1600" dirty="0" smtClean="0"/>
              <a:t>Polon znalazł zastosowanie w </a:t>
            </a:r>
            <a:r>
              <a:rPr lang="en-US" sz="1600" dirty="0" smtClean="0"/>
              <a:t>w </a:t>
            </a:r>
            <a:r>
              <a:rPr lang="en-US" sz="1600" dirty="0" err="1" smtClean="0"/>
              <a:t>analizie</a:t>
            </a:r>
            <a:r>
              <a:rPr lang="en-US" sz="1600" dirty="0" smtClean="0"/>
              <a:t> </a:t>
            </a:r>
            <a:r>
              <a:rPr lang="en-US" sz="1600" dirty="0" err="1" smtClean="0"/>
              <a:t>aktywacyjnej</a:t>
            </a:r>
            <a:r>
              <a:rPr lang="pl-PL" sz="1600" dirty="0" smtClean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oraz</a:t>
            </a:r>
            <a:r>
              <a:rPr lang="en-US" sz="1600" dirty="0" smtClean="0"/>
              <a:t> w </a:t>
            </a:r>
            <a:r>
              <a:rPr lang="en-US" sz="1600" dirty="0" err="1" smtClean="0"/>
              <a:t>badaniach</a:t>
            </a:r>
            <a:r>
              <a:rPr lang="en-US" sz="1600" dirty="0" smtClean="0"/>
              <a:t> </a:t>
            </a:r>
            <a:r>
              <a:rPr lang="pl-PL" sz="1600" dirty="0" smtClean="0"/>
              <a:t> </a:t>
            </a:r>
            <a:r>
              <a:rPr lang="en-US" sz="1600" dirty="0" err="1" smtClean="0"/>
              <a:t>mechanizmów</a:t>
            </a:r>
            <a:r>
              <a:rPr lang="en-US" sz="1600" dirty="0" smtClean="0"/>
              <a:t> </a:t>
            </a:r>
            <a:r>
              <a:rPr lang="en-US" sz="1600" dirty="0" err="1" smtClean="0"/>
              <a:t>procesów</a:t>
            </a:r>
            <a:r>
              <a:rPr lang="en-US" sz="1600" dirty="0" smtClean="0"/>
              <a:t> </a:t>
            </a:r>
            <a:r>
              <a:rPr lang="en-US" sz="1600" dirty="0" err="1" smtClean="0"/>
              <a:t>elektrodowych</a:t>
            </a:r>
            <a:r>
              <a:rPr lang="en-US" sz="1600" dirty="0" smtClean="0"/>
              <a:t>.</a:t>
            </a:r>
            <a:endParaRPr lang="pl-PL" sz="1600" dirty="0" smtClean="0"/>
          </a:p>
          <a:p>
            <a:r>
              <a:rPr lang="pl-PL" sz="1600" dirty="0" smtClean="0"/>
              <a:t>Stosowany jest również (w satelitach) jako źródło ciepła i elektryczności. </a:t>
            </a:r>
            <a:br>
              <a:rPr lang="pl-PL" sz="1600" dirty="0" smtClean="0"/>
            </a:br>
            <a:r>
              <a:rPr lang="pl-PL" sz="1600" dirty="0" smtClean="0"/>
              <a:t>Pozyskuje się go z pozostałości po wydzieleniu radu z rudy uranowej. </a:t>
            </a:r>
            <a:r>
              <a:rPr lang="pl-PL" sz="1600" dirty="0" err="1" smtClean="0"/>
              <a:t>Straca</a:t>
            </a:r>
            <a:r>
              <a:rPr lang="pl-PL" sz="1600" dirty="0" smtClean="0"/>
              <a:t> się w postaci siarczku oraz oczyszcza się go poprzez krystalizację frakcyjną. </a:t>
            </a:r>
          </a:p>
          <a:p>
            <a:r>
              <a:rPr lang="pl-PL" sz="1600" dirty="0" smtClean="0"/>
              <a:t>Naturalnie występuje w złożach rudy uranu, jako tlenek. Stężenie jego w rudach jest małe. </a:t>
            </a:r>
          </a:p>
        </p:txBody>
      </p:sp>
      <p:pic>
        <p:nvPicPr>
          <p:cNvPr id="1027" name="Picture 3" descr="C:\Users\Pati\Desktop\Maria Skłodowska-Curie\po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84984"/>
            <a:ext cx="3096344" cy="2507685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5114-9567-4594-838D-50C5D4C92E22}" type="datetime4">
              <a:rPr lang="pl-PL" smtClean="0"/>
              <a:t>19 maja 2011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62050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Constantia" pitchFamily="18" charset="0"/>
              </a:rPr>
              <a:t>Rad-łaciński odnośnik</a:t>
            </a:r>
            <a:r>
              <a:rPr lang="pl-PL" sz="3600" i="1" dirty="0" smtClean="0">
                <a:latin typeface="Constantia" pitchFamily="18" charset="0"/>
              </a:rPr>
              <a:t> radius</a:t>
            </a:r>
            <a:endParaRPr lang="pl-PL" sz="3600" i="1" dirty="0">
              <a:latin typeface="Constantia" pitchFamily="18" charset="0"/>
            </a:endParaRPr>
          </a:p>
        </p:txBody>
      </p:sp>
      <p:pic>
        <p:nvPicPr>
          <p:cNvPr id="5" name="Symbol zastępczy zawartości 4" descr="chemistry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5940152" y="404664"/>
            <a:ext cx="3024336" cy="3781343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5256584" cy="4691063"/>
          </a:xfrm>
        </p:spPr>
        <p:txBody>
          <a:bodyPr>
            <a:noAutofit/>
          </a:bodyPr>
          <a:lstStyle/>
          <a:p>
            <a:r>
              <a:rPr lang="pl-PL" sz="1800" dirty="0" smtClean="0"/>
              <a:t>Rad jest to promieniotwórczy pierwiastek chemiczny. Pochodzący z II grupy głównej układu okresowego. Jego nazwa pochodzi od łacińskiego słowa radius oznaczające promieniowanie. Jego l</a:t>
            </a:r>
            <a:r>
              <a:rPr lang="en-US" sz="1800" dirty="0" err="1" smtClean="0"/>
              <a:t>iczba</a:t>
            </a:r>
            <a:r>
              <a:rPr lang="en-US" sz="1800" dirty="0" smtClean="0"/>
              <a:t> </a:t>
            </a:r>
            <a:r>
              <a:rPr lang="en-US" sz="1800" dirty="0" err="1" smtClean="0"/>
              <a:t>atomowa</a:t>
            </a:r>
            <a:r>
              <a:rPr lang="pl-PL" sz="1800" dirty="0" smtClean="0"/>
              <a:t> wynosi</a:t>
            </a:r>
            <a:r>
              <a:rPr lang="en-US" sz="1800" dirty="0" smtClean="0"/>
              <a:t> 88, </a:t>
            </a:r>
            <a:r>
              <a:rPr lang="en-US" sz="1800" dirty="0" err="1" smtClean="0"/>
              <a:t>masa</a:t>
            </a:r>
            <a:r>
              <a:rPr lang="en-US" sz="1800" dirty="0" smtClean="0"/>
              <a:t> </a:t>
            </a:r>
            <a:r>
              <a:rPr lang="en-US" sz="1800" dirty="0" err="1" smtClean="0"/>
              <a:t>atomowa</a:t>
            </a:r>
            <a:r>
              <a:rPr lang="en-US" sz="1800" dirty="0" smtClean="0"/>
              <a:t> 226,03. </a:t>
            </a:r>
            <a:r>
              <a:rPr lang="pl-PL" sz="1800" dirty="0" smtClean="0"/>
              <a:t>P</a:t>
            </a:r>
            <a:r>
              <a:rPr lang="en-US" sz="1800" dirty="0" err="1" smtClean="0"/>
              <a:t>osiada</a:t>
            </a:r>
            <a:r>
              <a:rPr lang="pl-PL" sz="1800" dirty="0" smtClean="0"/>
              <a:t> on </a:t>
            </a:r>
            <a:r>
              <a:rPr lang="en-US" sz="1800" dirty="0" smtClean="0"/>
              <a:t>25 </a:t>
            </a:r>
            <a:r>
              <a:rPr lang="en-US" sz="1800" dirty="0" err="1" smtClean="0"/>
              <a:t>izotopów</a:t>
            </a:r>
            <a:r>
              <a:rPr lang="en-US" sz="1800" dirty="0" smtClean="0"/>
              <a:t> , </a:t>
            </a:r>
            <a:r>
              <a:rPr lang="en-US" sz="1800" dirty="0" err="1" smtClean="0"/>
              <a:t>najtrwalszy</a:t>
            </a:r>
            <a:r>
              <a:rPr lang="en-US" sz="1800" dirty="0" smtClean="0"/>
              <a:t> z </a:t>
            </a:r>
            <a:r>
              <a:rPr lang="en-US" sz="1800" dirty="0" err="1" smtClean="0"/>
              <a:t>nich</a:t>
            </a:r>
            <a:r>
              <a:rPr lang="en-US" sz="1800" dirty="0" smtClean="0"/>
              <a:t> </a:t>
            </a:r>
            <a:r>
              <a:rPr lang="pl-PL" sz="1800" dirty="0" smtClean="0"/>
              <a:t>to izotop </a:t>
            </a:r>
            <a:r>
              <a:rPr lang="en-US" sz="1800" dirty="0" smtClean="0"/>
              <a:t>226, </a:t>
            </a:r>
            <a:r>
              <a:rPr lang="en-US" sz="1800" dirty="0" err="1" smtClean="0"/>
              <a:t>który</a:t>
            </a:r>
            <a:r>
              <a:rPr lang="en-US" sz="1800" dirty="0" smtClean="0"/>
              <a:t> ma </a:t>
            </a:r>
            <a:r>
              <a:rPr lang="en-US" sz="1800" dirty="0" err="1" smtClean="0"/>
              <a:t>czas</a:t>
            </a:r>
            <a:r>
              <a:rPr lang="en-US" sz="1800" dirty="0" smtClean="0"/>
              <a:t> </a:t>
            </a:r>
            <a:r>
              <a:rPr lang="pl-PL" sz="1800" dirty="0" smtClean="0"/>
              <a:t> </a:t>
            </a:r>
            <a:r>
              <a:rPr lang="en-US" sz="1800" dirty="0" err="1" smtClean="0"/>
              <a:t>połowicznego</a:t>
            </a:r>
            <a:r>
              <a:rPr lang="en-US" sz="1800" dirty="0" smtClean="0"/>
              <a:t> </a:t>
            </a:r>
            <a:r>
              <a:rPr lang="en-US" sz="1800" dirty="0" err="1" smtClean="0"/>
              <a:t>rozpadu</a:t>
            </a:r>
            <a:r>
              <a:rPr lang="en-US" sz="1800" dirty="0" smtClean="0"/>
              <a:t> 1600 lat</a:t>
            </a:r>
            <a:r>
              <a:rPr lang="pl-PL" sz="1800" dirty="0" smtClean="0"/>
              <a:t>.</a:t>
            </a:r>
          </a:p>
          <a:p>
            <a:r>
              <a:rPr lang="pl-PL" sz="1800" dirty="0" smtClean="0"/>
              <a:t>Znalazł on zastosowanie w medycynie do niszczenia komórek nowotworowych. W technice wykorzystuje się go do tworzenia stale świecących </a:t>
            </a:r>
            <a:r>
              <a:rPr lang="en-US" sz="1800" dirty="0" err="1" smtClean="0"/>
              <a:t>luminoforów</a:t>
            </a:r>
            <a:r>
              <a:rPr lang="pl-PL" sz="1800" dirty="0" smtClean="0"/>
              <a:t>. </a:t>
            </a:r>
            <a:r>
              <a:rPr lang="en-US" sz="1800" dirty="0" err="1" smtClean="0"/>
              <a:t>Metaliczny</a:t>
            </a:r>
            <a:r>
              <a:rPr lang="en-US" sz="1800" dirty="0" smtClean="0"/>
              <a:t> </a:t>
            </a:r>
            <a:r>
              <a:rPr lang="en-US" sz="1800" dirty="0" err="1" smtClean="0"/>
              <a:t>rad</a:t>
            </a:r>
            <a:r>
              <a:rPr lang="en-US" sz="1800" dirty="0" smtClean="0"/>
              <a:t> </a:t>
            </a:r>
            <a:r>
              <a:rPr lang="en-US" sz="1800" dirty="0" err="1" smtClean="0"/>
              <a:t>wydziela</a:t>
            </a:r>
            <a:r>
              <a:rPr lang="en-US" sz="1800" dirty="0" smtClean="0"/>
              <a:t> </a:t>
            </a:r>
            <a:r>
              <a:rPr lang="en-US" sz="1800" dirty="0" err="1" smtClean="0"/>
              <a:t>się</a:t>
            </a:r>
            <a:r>
              <a:rPr lang="en-US" sz="1800" dirty="0" smtClean="0"/>
              <a:t> </a:t>
            </a:r>
            <a:r>
              <a:rPr lang="en-US" sz="1800" dirty="0" err="1" smtClean="0"/>
              <a:t>przez</a:t>
            </a:r>
            <a:r>
              <a:rPr lang="en-US" sz="1800" dirty="0" smtClean="0"/>
              <a:t> </a:t>
            </a:r>
            <a:r>
              <a:rPr lang="en-US" sz="1800" dirty="0" err="1" smtClean="0"/>
              <a:t>oddestylowanie</a:t>
            </a:r>
            <a:r>
              <a:rPr lang="en-US" sz="1800" dirty="0" smtClean="0"/>
              <a:t> </a:t>
            </a:r>
            <a:r>
              <a:rPr lang="pl-PL" sz="1800" dirty="0" smtClean="0"/>
              <a:t> </a:t>
            </a:r>
            <a:r>
              <a:rPr lang="en-US" sz="1800" dirty="0" err="1" smtClean="0"/>
              <a:t>rtęci</a:t>
            </a:r>
            <a:r>
              <a:rPr lang="en-US" sz="1800" dirty="0" smtClean="0"/>
              <a:t> z </a:t>
            </a:r>
            <a:r>
              <a:rPr lang="en-US" sz="1800" dirty="0" err="1" smtClean="0"/>
              <a:t>amalgamatu</a:t>
            </a:r>
            <a:r>
              <a:rPr lang="en-US" sz="1800" dirty="0" smtClean="0"/>
              <a:t> </a:t>
            </a:r>
            <a:r>
              <a:rPr lang="en-US" sz="1800" dirty="0" err="1" smtClean="0"/>
              <a:t>radu</a:t>
            </a:r>
            <a:r>
              <a:rPr lang="pl-PL" sz="1800" dirty="0" smtClean="0"/>
              <a:t>. W</a:t>
            </a:r>
            <a:r>
              <a:rPr lang="en-US" sz="1800" dirty="0" err="1" smtClean="0"/>
              <a:t>ystępuje</a:t>
            </a:r>
            <a:r>
              <a:rPr lang="pl-PL" sz="1800" dirty="0" smtClean="0"/>
              <a:t> on</a:t>
            </a:r>
            <a:r>
              <a:rPr lang="en-US" sz="1800" dirty="0" smtClean="0"/>
              <a:t> </a:t>
            </a:r>
            <a:r>
              <a:rPr lang="en-US" sz="1800" dirty="0" err="1" smtClean="0"/>
              <a:t>naturalnie</a:t>
            </a:r>
            <a:r>
              <a:rPr lang="en-US" sz="1800" dirty="0" smtClean="0"/>
              <a:t> w </a:t>
            </a:r>
            <a:r>
              <a:rPr lang="en-US" sz="1800" dirty="0" err="1" smtClean="0"/>
              <a:t>rudach</a:t>
            </a:r>
            <a:r>
              <a:rPr lang="en-US" sz="1800" dirty="0" smtClean="0"/>
              <a:t> </a:t>
            </a:r>
            <a:r>
              <a:rPr lang="en-US" sz="1800" dirty="0" err="1" smtClean="0"/>
              <a:t>uranu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w </a:t>
            </a:r>
            <a:r>
              <a:rPr lang="en-US" sz="1800" dirty="0" err="1" smtClean="0"/>
              <a:t>skorupie</a:t>
            </a:r>
            <a:r>
              <a:rPr lang="en-US" sz="1800" dirty="0" smtClean="0"/>
              <a:t> </a:t>
            </a:r>
            <a:r>
              <a:rPr lang="en-US" sz="1800" dirty="0" err="1" smtClean="0"/>
              <a:t>ziemskiej</a:t>
            </a:r>
            <a:r>
              <a:rPr lang="en-US" sz="1800" dirty="0" smtClean="0"/>
              <a:t>.</a:t>
            </a:r>
            <a:endParaRPr lang="pl-PL" sz="1800" dirty="0" smtClean="0"/>
          </a:p>
          <a:p>
            <a:r>
              <a:rPr lang="en-US" sz="1800" dirty="0" smtClean="0"/>
              <a:t>Na </a:t>
            </a:r>
            <a:r>
              <a:rPr lang="en-US" sz="1800" dirty="0" err="1" smtClean="0"/>
              <a:t>powietrzu</a:t>
            </a:r>
            <a:r>
              <a:rPr lang="en-US" sz="1800" dirty="0" smtClean="0"/>
              <a:t> w </a:t>
            </a:r>
            <a:r>
              <a:rPr lang="en-US" sz="1800" dirty="0" err="1" smtClean="0"/>
              <a:t>temperaturze</a:t>
            </a:r>
            <a:r>
              <a:rPr lang="en-US" sz="1800" dirty="0" smtClean="0"/>
              <a:t> </a:t>
            </a:r>
            <a:r>
              <a:rPr lang="en-US" sz="1800" dirty="0" err="1" smtClean="0"/>
              <a:t>pokojowej</a:t>
            </a:r>
            <a:r>
              <a:rPr lang="en-US" sz="1800" dirty="0" smtClean="0"/>
              <a:t> </a:t>
            </a:r>
            <a:r>
              <a:rPr lang="en-US" sz="1800" dirty="0" err="1" smtClean="0"/>
              <a:t>pokrywa</a:t>
            </a:r>
            <a:r>
              <a:rPr lang="en-US" sz="1800" dirty="0" smtClean="0"/>
              <a:t> </a:t>
            </a:r>
            <a:r>
              <a:rPr lang="en-US" sz="1800" dirty="0" err="1" smtClean="0"/>
              <a:t>się</a:t>
            </a:r>
            <a:r>
              <a:rPr lang="en-US" sz="1800" dirty="0" smtClean="0"/>
              <a:t> </a:t>
            </a:r>
            <a:r>
              <a:rPr lang="en-US" sz="1800" dirty="0" err="1" smtClean="0"/>
              <a:t>szybko</a:t>
            </a:r>
            <a:r>
              <a:rPr lang="en-US" sz="1800" dirty="0" smtClean="0"/>
              <a:t> </a:t>
            </a:r>
            <a:r>
              <a:rPr lang="en-US" sz="1800" dirty="0" err="1" smtClean="0"/>
              <a:t>warstewką</a:t>
            </a:r>
            <a:r>
              <a:rPr lang="en-US" sz="1800" dirty="0" smtClean="0"/>
              <a:t> </a:t>
            </a:r>
            <a:r>
              <a:rPr lang="en-US" sz="1800" dirty="0" err="1" smtClean="0"/>
              <a:t>tlenku</a:t>
            </a:r>
            <a:r>
              <a:rPr lang="en-US" sz="1800" dirty="0" smtClean="0"/>
              <a:t>, a </a:t>
            </a:r>
            <a:r>
              <a:rPr lang="en-US" sz="1800" dirty="0" err="1" smtClean="0"/>
              <a:t>po</a:t>
            </a:r>
            <a:r>
              <a:rPr lang="en-US" sz="1800" dirty="0" smtClean="0"/>
              <a:t> </a:t>
            </a:r>
            <a:r>
              <a:rPr lang="en-US" sz="1800" dirty="0" err="1" smtClean="0"/>
              <a:t>ogrzaniu</a:t>
            </a:r>
            <a:r>
              <a:rPr lang="en-US" sz="1800" dirty="0" smtClean="0"/>
              <a:t> </a:t>
            </a:r>
            <a:r>
              <a:rPr lang="en-US" sz="1800" dirty="0" err="1" smtClean="0"/>
              <a:t>zapala</a:t>
            </a:r>
            <a:r>
              <a:rPr lang="en-US" sz="1800" dirty="0" smtClean="0"/>
              <a:t> </a:t>
            </a:r>
            <a:r>
              <a:rPr lang="en-US" sz="1800" dirty="0" err="1" smtClean="0"/>
              <a:t>się</a:t>
            </a:r>
            <a:r>
              <a:rPr lang="en-US" sz="1800" dirty="0" smtClean="0"/>
              <a:t>. Metal ten </a:t>
            </a:r>
            <a:r>
              <a:rPr lang="en-US" sz="1800" dirty="0" err="1" smtClean="0"/>
              <a:t>ulega</a:t>
            </a:r>
            <a:r>
              <a:rPr lang="en-US" sz="1800" dirty="0" smtClean="0"/>
              <a:t> </a:t>
            </a:r>
            <a:r>
              <a:rPr lang="en-US" sz="1800" dirty="0" err="1" smtClean="0"/>
              <a:t>działaniu</a:t>
            </a:r>
            <a:r>
              <a:rPr lang="en-US" sz="1800" dirty="0" smtClean="0"/>
              <a:t> </a:t>
            </a:r>
            <a:r>
              <a:rPr lang="en-US" sz="1800" dirty="0" err="1" smtClean="0"/>
              <a:t>wody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alkoholi</a:t>
            </a:r>
            <a:r>
              <a:rPr lang="en-US" sz="1800" dirty="0" smtClean="0"/>
              <a:t>.</a:t>
            </a:r>
            <a:endParaRPr lang="pl-PL" sz="1800" dirty="0"/>
          </a:p>
        </p:txBody>
      </p:sp>
      <p:pic>
        <p:nvPicPr>
          <p:cNvPr id="1026" name="Picture 2" descr="C:\Users\Pati\Desktop\Maria Skłodowska-Curie\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2808312" cy="2274413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B260-8294-4E16-B4F0-53D28455F553}" type="datetime4">
              <a:rPr lang="pl-PL" smtClean="0"/>
              <a:t>19 maja 2011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320480" cy="1162050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Constantia" pitchFamily="18" charset="0"/>
              </a:rPr>
              <a:t>Nagroda Nobla z fizyki </a:t>
            </a:r>
            <a:endParaRPr lang="pl-PL" sz="3600" dirty="0">
              <a:latin typeface="Constantia" pitchFamily="18" charset="0"/>
            </a:endParaRPr>
          </a:p>
        </p:txBody>
      </p:sp>
      <p:pic>
        <p:nvPicPr>
          <p:cNvPr id="6" name="Symbol zastępczy zawartości 5" descr="nobe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2072" y="332656"/>
            <a:ext cx="4624739" cy="3024336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9552" y="1556792"/>
            <a:ext cx="3008313" cy="4691063"/>
          </a:xfrm>
        </p:spPr>
        <p:txBody>
          <a:bodyPr/>
          <a:lstStyle/>
          <a:p>
            <a:r>
              <a:rPr lang="pl-PL" dirty="0" smtClean="0"/>
              <a:t>Maria Skłodowska-Curie, kobieta która uzyskała podwójna Nagrodę Nobla z dwóch dziedzin. </a:t>
            </a:r>
            <a:r>
              <a:rPr lang="pl-PL" dirty="0" smtClean="0"/>
              <a:t>Pierwszą Nagrodę Nobla dostała w roku 1903 z </a:t>
            </a:r>
            <a:r>
              <a:rPr lang="pl-PL" dirty="0" smtClean="0"/>
              <a:t>dziedziny fizyki. </a:t>
            </a:r>
            <a:r>
              <a:rPr lang="pl-PL" dirty="0" smtClean="0"/>
              <a:t>Z mężem </a:t>
            </a:r>
            <a:r>
              <a:rPr lang="pl-PL" dirty="0" smtClean="0"/>
              <a:t>Piotrem Curie oraz Becquerelem za prace nad promieniotwórczością</a:t>
            </a:r>
            <a:r>
              <a:rPr lang="pl-PL" dirty="0" smtClean="0"/>
              <a:t>. Była to pierwsza nagroda w której wyróżniono przedstawiciela narodowości polskiej. Badania nad promieniotwórczością przyniosły Marii oraz jej mężowi zaszczyt i sławę.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563888" y="3645024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i="1" dirty="0" smtClean="0">
                <a:latin typeface="Cataneo BT" pitchFamily="66" charset="0"/>
              </a:rPr>
              <a:t>„Ludzkość potrzebuje zapewne ludzi praktycznych, którzy pracują przeważnie dla własnych celów, chociaż pamiętają też o potrzebach ogółu. Lecz potrzebuje  również marzycieli, których bezinteresowne dążenie do celu jest tak potężne, że nie potrafią oni zwracać uwagi na własną korzyść materialną." </a:t>
            </a:r>
            <a:r>
              <a:rPr lang="pl-PL" i="1" dirty="0" smtClean="0"/>
              <a:t/>
            </a:r>
            <a:br>
              <a:rPr lang="pl-PL" i="1" dirty="0" smtClean="0"/>
            </a:br>
            <a:endParaRPr lang="pl-PL" i="1" dirty="0" smtClean="0"/>
          </a:p>
          <a:p>
            <a:r>
              <a:rPr lang="pl-PL" dirty="0" smtClean="0"/>
              <a:t>                                    </a:t>
            </a:r>
            <a:r>
              <a:rPr lang="pl-PL" dirty="0" smtClean="0">
                <a:latin typeface="Constantia" pitchFamily="18" charset="0"/>
              </a:rPr>
              <a:t>Maria </a:t>
            </a:r>
            <a:r>
              <a:rPr lang="pl-PL" dirty="0" smtClean="0">
                <a:latin typeface="Constantia" pitchFamily="18" charset="0"/>
              </a:rPr>
              <a:t>Skłodowska Curie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5CFB-9FF0-4E93-9CF1-9ECE996F5943}" type="datetime4">
              <a:rPr lang="pl-PL" smtClean="0"/>
              <a:t>19 maja 2011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120680" cy="1162050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Constantia" pitchFamily="18" charset="0"/>
              </a:rPr>
              <a:t>Rad i Polon Nagroda Nobla z chemii </a:t>
            </a:r>
            <a:endParaRPr lang="pl-PL" sz="3600" dirty="0">
              <a:latin typeface="Constantia" pitchFamily="18" charset="0"/>
            </a:endParaRPr>
          </a:p>
        </p:txBody>
      </p:sp>
      <p:pic>
        <p:nvPicPr>
          <p:cNvPr id="6" name="Symbol zastępczy zawartości 5" descr="nobe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052736"/>
            <a:ext cx="4283968" cy="2801489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4104456" cy="4752528"/>
          </a:xfrm>
        </p:spPr>
        <p:txBody>
          <a:bodyPr>
            <a:normAutofit/>
          </a:bodyPr>
          <a:lstStyle/>
          <a:p>
            <a:r>
              <a:rPr lang="pl-PL" sz="1600" dirty="0" smtClean="0"/>
              <a:t>W 1911 roku Maria Skłodowska-Curie otrzymała drugą Nagrodę Nobla z dziedziny chemii.  Polon i Rad, to ich wynalezienie spowodowało otrzymanie drugiej nagrody. Nikomu </a:t>
            </a:r>
            <a:r>
              <a:rPr lang="pl-PL" sz="1600" dirty="0" smtClean="0"/>
              <a:t>nie udało się dostać tego wyróżnienia w dwóch dyscyplinach naukowych. Polka była też jedyną kobietą wśród laureatów nagrody naukowej do 1935 r., kiedy to jej córka Irena Joliot-Curie wraz z mężem Fryderykiem otrzymała nagrodę Nobla z chemii za odkrycie sztucznej promieniotwórczości.</a:t>
            </a:r>
            <a:r>
              <a:rPr lang="pl-PL" sz="3000" dirty="0" smtClean="0"/>
              <a:t/>
            </a:r>
            <a:br>
              <a:rPr lang="pl-PL" sz="3000" dirty="0" smtClean="0"/>
            </a:br>
            <a:endParaRPr lang="pl-PL" sz="3000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139952" y="4653136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>
                <a:latin typeface="Cataneo BT" pitchFamily="66" charset="0"/>
              </a:rPr>
              <a:t>„Pani Curie jest - z wszystkich ludzi na świecie - jednym nie zepsutym przez sławę człowiekiem."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>
                <a:latin typeface="Constantia" pitchFamily="18" charset="0"/>
              </a:rPr>
              <a:t>                                               Albert </a:t>
            </a:r>
            <a:r>
              <a:rPr lang="pl-PL" dirty="0" smtClean="0">
                <a:latin typeface="Constantia" pitchFamily="18" charset="0"/>
              </a:rPr>
              <a:t>Einstein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E1DC-8A56-423D-8370-A08D17E436D4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Maria Skłodowska-Curie </a:t>
            </a:r>
            <a:endParaRPr lang="pl-PL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196B-1723-4A1F-BB27-9C84B0C30B02}" type="datetime4">
              <a:rPr lang="pl-PL" smtClean="0"/>
              <a:t>19 maja 2011</a:t>
            </a:fld>
            <a:endParaRPr lang="pl-PL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Motyw pakietu Office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462</TotalTime>
  <Words>1055</Words>
  <Application>Microsoft Office PowerPoint</Application>
  <PresentationFormat>Pokaz na ekranie (4:3)</PresentationFormat>
  <Paragraphs>102</Paragraphs>
  <Slides>15</Slides>
  <Notes>1</Notes>
  <HiddenSlides>0</HiddenSlides>
  <MMClips>1</MMClips>
  <ScaleCrop>false</ScaleCrop>
  <HeadingPairs>
    <vt:vector size="6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  <vt:variant>
        <vt:lpstr>Pokazy niestandardowe</vt:lpstr>
      </vt:variant>
      <vt:variant>
        <vt:i4>1</vt:i4>
      </vt:variant>
    </vt:vector>
  </HeadingPairs>
  <TitlesOfParts>
    <vt:vector size="17" baseType="lpstr">
      <vt:lpstr>Motyw pakietu Office</vt:lpstr>
      <vt:lpstr>Maria Skłodowska-Curie</vt:lpstr>
      <vt:lpstr>Troszkę na jej temat  </vt:lpstr>
      <vt:lpstr>Rodzina szlachecka uczonej </vt:lpstr>
      <vt:lpstr>Pierre'a Curie </vt:lpstr>
      <vt:lpstr>Praca naukowa </vt:lpstr>
      <vt:lpstr>Polon-wynalazek na cześć Polski   </vt:lpstr>
      <vt:lpstr>Rad-łaciński odnośnik radius</vt:lpstr>
      <vt:lpstr>Nagroda Nobla z fizyki </vt:lpstr>
      <vt:lpstr>Rad i Polon Nagroda Nobla z chemii </vt:lpstr>
      <vt:lpstr>Tragiczna śmierć Piotra Curie </vt:lpstr>
      <vt:lpstr>Czasy I wojny światowej  </vt:lpstr>
      <vt:lpstr>Śmierć wielkiej Polki  </vt:lpstr>
      <vt:lpstr>Freta 16,Warszawa  </vt:lpstr>
      <vt:lpstr>Cytaty wielkiej uczonej  </vt:lpstr>
      <vt:lpstr>Bibliografia </vt:lpstr>
      <vt:lpstr>Pokaz niestandardowy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Skłodowska-Curie   Kobieta nauki i przyszłości</dc:title>
  <dc:creator>Pati</dc:creator>
  <cp:lastModifiedBy>Pati</cp:lastModifiedBy>
  <cp:revision>61</cp:revision>
  <dcterms:created xsi:type="dcterms:W3CDTF">2011-05-14T19:56:59Z</dcterms:created>
  <dcterms:modified xsi:type="dcterms:W3CDTF">2011-05-19T19:30:06Z</dcterms:modified>
</cp:coreProperties>
</file>